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82" r:id="rId5"/>
    <p:sldId id="305" r:id="rId6"/>
    <p:sldId id="306" r:id="rId7"/>
    <p:sldId id="261" r:id="rId8"/>
    <p:sldId id="262" r:id="rId9"/>
    <p:sldId id="287" r:id="rId10"/>
    <p:sldId id="289" r:id="rId11"/>
    <p:sldId id="288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5" r:id="rId20"/>
    <p:sldId id="316" r:id="rId21"/>
    <p:sldId id="320" r:id="rId22"/>
    <p:sldId id="319" r:id="rId23"/>
    <p:sldId id="321" r:id="rId24"/>
    <p:sldId id="322" r:id="rId25"/>
    <p:sldId id="317" r:id="rId26"/>
    <p:sldId id="323" r:id="rId27"/>
    <p:sldId id="324" r:id="rId28"/>
    <p:sldId id="318" r:id="rId29"/>
    <p:sldId id="325" r:id="rId30"/>
    <p:sldId id="304" r:id="rId31"/>
    <p:sldId id="326" r:id="rId32"/>
    <p:sldId id="263" r:id="rId33"/>
    <p:sldId id="327" r:id="rId34"/>
    <p:sldId id="328" r:id="rId35"/>
    <p:sldId id="291" r:id="rId36"/>
    <p:sldId id="285" r:id="rId37"/>
    <p:sldId id="293" r:id="rId38"/>
    <p:sldId id="292" r:id="rId39"/>
    <p:sldId id="294" r:id="rId40"/>
    <p:sldId id="27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  <p:cmAuthor id="3" name="Aravind Santhanam" initials="AS" lastIdx="1" clrIdx="2">
    <p:extLst>
      <p:ext uri="{19B8F6BF-5375-455C-9EA6-DF929625EA0E}">
        <p15:presenceInfo xmlns:p15="http://schemas.microsoft.com/office/powerpoint/2012/main" userId="d5adbe52f297d8b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A93"/>
    <a:srgbClr val="11B251"/>
    <a:srgbClr val="BAF8D3"/>
    <a:srgbClr val="A7EA52"/>
    <a:srgbClr val="43C4F2"/>
    <a:srgbClr val="887F76"/>
    <a:srgbClr val="2F4F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660B408-B3CF-4A94-85FC-2B1E0A45F4A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32" autoAdjust="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outlineViewPr>
    <p:cViewPr>
      <p:scale>
        <a:sx n="33" d="100"/>
        <a:sy n="33" d="100"/>
      </p:scale>
      <p:origin x="0" y="-2134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6-08T10:54:27.092" idx="1">
    <p:pos x="10" y="10"/>
    <p:text/>
    <p:extLst>
      <p:ext uri="{C676402C-5697-4E1C-873F-D02D1690AC5C}">
        <p15:threadingInfo xmlns:p15="http://schemas.microsoft.com/office/powerpoint/2012/main" timeZoneBias="-33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4F2345-EC98-4DA1-BEDE-E955624755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33E638-B8D4-466B-AD53-47551EDA16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51EFA-6533-45C3-8394-23FFC04F750D}" type="datetimeFigureOut">
              <a:rPr lang="en-US" smtClean="0"/>
              <a:t>6/24/2022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89FA8-6777-4B9D-A1A9-C7DBF5FEA9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C72C3-43D9-4379-9293-03F53C8488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E2DD4-2E30-4434-A427-2EC50491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373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4C180-10CF-422C-B717-65F1B78C7EB7}" type="datetimeFigureOut">
              <a:rPr lang="en-US" noProof="0" smtClean="0"/>
              <a:t>6/24/2022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375C1-7C5C-42A2-80F2-05631BB3764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2554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88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2554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61088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34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92639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35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30614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36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95764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37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0694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6247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83391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341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2429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66535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52918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2554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7462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6977C32-6781-4E43-B083-CC319C1A2BE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rIns="1044000" anchor="ctr"/>
          <a:lstStyle>
            <a:lvl1pPr marL="0" indent="0" algn="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0" y="0"/>
            <a:ext cx="6336000" cy="678656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2377000"/>
            <a:ext cx="5472000" cy="2387600"/>
          </a:xfrm>
        </p:spPr>
        <p:txBody>
          <a:bodyPr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4962525"/>
            <a:ext cx="5472000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8EA9D3-63E1-4170-B9FF-2F1AF08CCA45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E9C85-4EEF-40CA-AA18-4DC9F703F4F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770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4908609-0EC4-4718-AC46-A50BB2DA333E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1790100" y="2701131"/>
            <a:ext cx="4113900" cy="28281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61EBC7C-80CF-489F-86B3-5894908189E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658100" y="2701131"/>
            <a:ext cx="4113900" cy="28281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3079" y="1728000"/>
            <a:ext cx="4122920" cy="735800"/>
          </a:xfrm>
          <a:noFill/>
        </p:spPr>
        <p:txBody>
          <a:bodyPr anchor="t"/>
          <a:lstStyle>
            <a:lvl1pPr marL="0" indent="0" algn="l">
              <a:buNone/>
              <a:defRPr sz="54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7F0EAC-0FF4-447C-8EE4-2B107165DF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55762" y="1722438"/>
            <a:ext cx="4104437" cy="735749"/>
          </a:xfrm>
        </p:spPr>
        <p:txBody>
          <a:bodyPr anchor="t"/>
          <a:lstStyle>
            <a:lvl1pPr marL="0" indent="0">
              <a:buNone/>
              <a:defRPr sz="54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ED90C13-8D49-4652-B68A-A0B5084BB4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75959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93150"/>
            <a:ext cx="4348065" cy="4348065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15F42E2-EE95-4479-80E9-94A75E9D6E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767887"/>
            <a:ext cx="3998591" cy="3998591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059823C-F505-4D2A-854E-5144BD58A76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207063"/>
            <a:ext cx="3120238" cy="3120238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30FA196-A035-4908-BA51-B769293255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58929" y="2205688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8F1EEC3-A74E-4124-95F3-D8A27EA3DD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2816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700" lvl="0" indent="-266700" algn="ctr"/>
            <a:r>
              <a:rPr lang="en-US" noProof="0"/>
              <a:t>2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44F95B1-3E5D-46C4-846F-01E3035D1A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47101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700" lvl="0" indent="-266700" algn="ctr"/>
            <a:r>
              <a:rPr lang="en-US" noProof="0"/>
              <a:t>3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39CDA933-12B5-44CD-BD16-C9589DE755E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74738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751FCE0-5FA8-4E25-A4E7-8B2901F694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862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0D97BC04-5B6C-4CFD-8184-7637C9A8F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8600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7A8CB18-EF35-4644-9DDB-02D8B65EA5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FB1C5CE-7E3E-4337-8CA5-6DA9A4BE04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2" y="340452"/>
            <a:ext cx="1314331" cy="3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7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36FA5D-088F-4BDE-ABD2-A640A8610900}"/>
              </a:ext>
            </a:extLst>
          </p:cNvPr>
          <p:cNvCxnSpPr/>
          <p:nvPr userDrawn="1"/>
        </p:nvCxnSpPr>
        <p:spPr>
          <a:xfrm>
            <a:off x="6096000" y="1319756"/>
            <a:ext cx="0" cy="46101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2BCB80-6997-4274-AAFE-65C2CCFFFD1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624806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A1FC84B-8A06-4879-86ED-47E43AAC98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B975678-3DFA-4D26-9CF6-01294F7259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6046600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B55997C-0304-482F-A7C3-8E50C8ED55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260393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26AB0A6-DA7A-4EA3-9528-68FDBA8BF3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260393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735D67-DA6F-4E2D-8F88-8A64738BA0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2" y="340452"/>
            <a:ext cx="1314331" cy="3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20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21BAA4-D9D9-4EAC-8882-46B0E2E443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2" y="340452"/>
            <a:ext cx="1314331" cy="3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1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728000"/>
            <a:ext cx="5472000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00000" y="1728000"/>
            <a:ext cx="5472000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07C662-1363-416B-B8D5-73DCCAB7C4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2" y="340452"/>
            <a:ext cx="1314331" cy="3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61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15908-D8D7-48AF-8B8F-21B88B87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B617A5-FA6C-44C9-ABCB-DCA5D4615EC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210852"/>
            <a:ext cx="5472000" cy="386848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122ACD-5C8B-4CDA-89C5-565C88865B5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00000" y="2210852"/>
            <a:ext cx="5472000" cy="386848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3614A35-31E3-40DA-85DD-07B207690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71800C-9F25-4694-879B-16A1F7BBAA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 title="Divider Line">
            <a:extLst>
              <a:ext uri="{FF2B5EF4-FFF2-40B4-BE49-F238E27FC236}">
                <a16:creationId xmlns:a16="http://schemas.microsoft.com/office/drawing/2014/main" id="{03063CBE-E62B-44CB-9B45-D39B595FE2AF}"/>
              </a:ext>
            </a:extLst>
          </p:cNvPr>
          <p:cNvCxnSpPr>
            <a:cxnSpLocks/>
          </p:cNvCxnSpPr>
          <p:nvPr userDrawn="1"/>
        </p:nvCxnSpPr>
        <p:spPr>
          <a:xfrm>
            <a:off x="449349" y="2159999"/>
            <a:ext cx="42141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title="Divider Line">
            <a:extLst>
              <a:ext uri="{FF2B5EF4-FFF2-40B4-BE49-F238E27FC236}">
                <a16:creationId xmlns:a16="http://schemas.microsoft.com/office/drawing/2014/main" id="{0EA58CA1-D7A1-4089-B687-193C35202523}"/>
              </a:ext>
            </a:extLst>
          </p:cNvPr>
          <p:cNvCxnSpPr>
            <a:cxnSpLocks/>
          </p:cNvCxnSpPr>
          <p:nvPr userDrawn="1"/>
        </p:nvCxnSpPr>
        <p:spPr>
          <a:xfrm>
            <a:off x="6312700" y="2159999"/>
            <a:ext cx="42141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1844C96-F6D4-4E32-8A11-B1815109D2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654025"/>
            <a:ext cx="5472000" cy="45512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A0BCCC6-F846-426B-B421-41B835224F4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12700" y="1654025"/>
            <a:ext cx="5459300" cy="45512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D83CBC-BB37-43D5-98F2-4CB9A5594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2" y="340452"/>
            <a:ext cx="1314331" cy="3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97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5B2679-5029-4692-A1C7-099E7A58362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B5AA133-C824-4B4A-96F4-D48A58E222D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0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8A40C4-1887-4DBA-90FF-4CF89932DA5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7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CF4B74-3202-48D6-B573-AA3882B039F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0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A6D519-EE14-4D3E-B15F-70C4423A3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17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DA29CFB-3C73-4618-B2D9-70E396D1E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3F9B80-516A-4CFE-BFF8-B80F34B19B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2" y="340452"/>
            <a:ext cx="1314331" cy="3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38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6BE87F-A588-41BE-A251-8940FFF7BDB0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E87B275-BCEB-48C5-BD58-39E2B9AB90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5FEF587-0930-42DA-AF85-54F9A14870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B00876-F334-4F19-ACB9-5A52E300C62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C5160FB-C621-4014-AF15-7C31EBF946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D37E5E1-DD5A-4C77-849F-40C0D2AE3F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164CA25-5B7F-4EDD-8B42-0D567DED17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5876039-3F56-4587-900E-4FCE60BCA5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15FCEBD-9007-4B9D-AE69-7F8068A14B2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856F7F9-97EB-4612-BB5C-DDB9D90C9C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B0C577BC-AD44-4FF0-8F34-D7ABD44B10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2E19F39-39CE-43A3-912F-3D8656DA5E7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64F2C543-C785-4078-9811-96F28F1BF21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022F0FFE-8538-47C2-9227-B4DE41186CE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5D12B21-B498-4E00-B817-457BAED99A3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60F8F4D-F654-4555-BC21-7137D98E027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B633DEF-CDC6-4A75-A05B-0C875E2B8F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23A67F56-440C-4AE2-B52E-F6ECF3E31F8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8F5BF8F-8918-4E36-8AAF-45E994E46B2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1A2F56E4-C780-42A2-BA54-B1EAB7CA21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7405E86B-3690-4EBE-8353-7ABE76F1081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DB54048B-A035-47F0-B54D-1B9676EE893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12F6976C-DDBF-4808-9B45-2C78E0FC6AA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66103D17-8EEC-45BF-B909-8F6DB8575A3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57F6EB7B-A4AE-4147-A94B-9C2860A158F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95673032-36DB-4772-82D8-46E21D810A5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CDE9935C-FEBD-421A-A63B-8A87A2D4A4D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2C672-1222-4C21-9E3D-F365D9665E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solidFill>
            <a:schemeClr val="bg1">
              <a:lumMod val="95000"/>
            </a:schemeClr>
          </a:solidFill>
        </p:spPr>
        <p:txBody>
          <a:bodyPr tIns="36000" anchor="t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2F97A7E3-509A-417D-9818-EDDA3B539E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412717" y="2505005"/>
            <a:ext cx="1690417" cy="22467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F8CF658-39BE-4BEE-B5A5-5C8D8D7315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2" y="340452"/>
            <a:ext cx="1314331" cy="3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10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77821B-617D-47E4-AAA2-FADADD15EBC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1799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4854" y="2485913"/>
            <a:ext cx="2124000" cy="701538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3739758-B746-428A-A18B-3989DA89A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4854" y="3904988"/>
            <a:ext cx="2124000" cy="180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B502D142-31B4-4BFF-A18F-9FB36E0F40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74854" y="3461032"/>
            <a:ext cx="2124000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ED382BE6-73A2-49C4-9284-7996310FE85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268028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Image Here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5E81FDE4-AA9D-42F8-BEAF-C710A81DC8A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11083" y="2485913"/>
            <a:ext cx="2124000" cy="701538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9D6585E1-D051-4611-811C-C8101B0D2F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11083" y="3904988"/>
            <a:ext cx="2124000" cy="180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6C195A32-24CC-4109-9C00-31757D0A0A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11083" y="3461032"/>
            <a:ext cx="2124000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B318C64F-C963-4A3C-BB8F-999A7F7F5F8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112825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Image Here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B8B9BC49-5937-4C0A-9AA6-7A7DA7F18CA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47313" y="2485913"/>
            <a:ext cx="2124000" cy="701538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8020B4D6-002F-4FA9-BF1D-FC56D9A06F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47313" y="3904988"/>
            <a:ext cx="2124000" cy="180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93C1946C-7118-4BF3-8EE8-B0944465F4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47313" y="3461032"/>
            <a:ext cx="2124000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D8BC710-C3E7-4142-A5F1-DF43BDA70D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2" y="340452"/>
            <a:ext cx="1314331" cy="3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4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75703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75703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9606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9606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3509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63509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07412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07412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0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Picture Placeholder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37570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0" name="Picture Placeholder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319606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1" name="Picture Placeholder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263509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2" name="Picture Placeholder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207412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9EF21D5-1862-4F5B-86BF-B76AF2A72B3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51313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80EC8DA4-EC6B-4362-949F-968E973A545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51313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3" name="Picture Placeholder 15">
            <a:extLst>
              <a:ext uri="{FF2B5EF4-FFF2-40B4-BE49-F238E27FC236}">
                <a16:creationId xmlns:a16="http://schemas.microsoft.com/office/drawing/2014/main" id="{FC64B5FD-0E87-4FAB-AFEA-D10DFED9F65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5131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B2957EF-C991-41E7-B197-A8F625401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2" y="340452"/>
            <a:ext cx="1314331" cy="3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5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BA39708-26C4-4C58-AAF1-7DDBAAFACC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9FEC1A-545F-4D58-B291-028B7D695567}"/>
              </a:ext>
            </a:extLst>
          </p:cNvPr>
          <p:cNvSpPr/>
          <p:nvPr userDrawn="1"/>
        </p:nvSpPr>
        <p:spPr>
          <a:xfrm>
            <a:off x="8212425" y="7725"/>
            <a:ext cx="3979575" cy="67865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9896" y="2377000"/>
            <a:ext cx="3571782" cy="2387600"/>
          </a:xfrm>
        </p:spPr>
        <p:txBody>
          <a:bodyPr anchor="b"/>
          <a:lstStyle>
            <a:lvl1pPr algn="l">
              <a:defRPr sz="3600" spc="-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9896" y="4962525"/>
            <a:ext cx="3571782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7B6BB1-24C3-48A6-913C-94F7EA8127A1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9CBFF-5639-480A-82C7-50DAD54E2E48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012861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EC22BD-9533-4D48-86E2-92C182C246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2" y="340452"/>
            <a:ext cx="1314331" cy="3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67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7A5411-3DDD-414A-9736-374ECAFF3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2" y="340452"/>
            <a:ext cx="1314331" cy="3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84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A4E56-DEE9-4FB2-89FF-0F12DB08A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525B7-4C8D-4482-98E3-A68789AAB0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A5A973-7BCE-40BF-9BFF-65FEC1BCB8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2" y="340452"/>
            <a:ext cx="1314331" cy="3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38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FF978957-D101-43B4-A717-19B1820B4F1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DD3616-4E40-4CE5-88C8-2AF6E47D2086}"/>
              </a:ext>
            </a:extLst>
          </p:cNvPr>
          <p:cNvSpPr/>
          <p:nvPr userDrawn="1"/>
        </p:nvSpPr>
        <p:spPr>
          <a:xfrm>
            <a:off x="6336000" y="0"/>
            <a:ext cx="3979575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A3B184-0AF0-4DF5-B2BD-E6D1806BE1BF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solidFill>
            <a:srgbClr val="11B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FC9062-5711-4550-8470-F1324E804FFF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6336000" y="0"/>
            <a:ext cx="397957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9896" y="2377000"/>
            <a:ext cx="3571782" cy="2387600"/>
          </a:xfrm>
        </p:spPr>
        <p:txBody>
          <a:bodyPr anchor="b"/>
          <a:lstStyle>
            <a:lvl1pPr algn="l">
              <a:defRPr sz="5400" spc="-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5624" y="5057775"/>
            <a:ext cx="3206053" cy="24765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ABB85-2AAF-4939-BDF4-E3CF2F31B3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5625" y="5400675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/>
                </a:solidFill>
              </a:defRPr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ZA" sz="1600" dirty="0"/>
            </a:lvl5pPr>
          </a:lstStyle>
          <a:p>
            <a:pPr marL="266700" lvl="0" indent="-266700"/>
            <a:r>
              <a:rPr lang="en-US" noProof="0"/>
              <a:t>Contact Number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E7DF27-55E9-4F17-91D3-29228A402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5625" y="5751513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smtClean="0">
                <a:solidFill>
                  <a:schemeClr val="bg1"/>
                </a:solidFill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ZA" sz="1600"/>
            </a:lvl5pPr>
          </a:lstStyle>
          <a:p>
            <a:pPr marL="266700" lvl="0" indent="-266700"/>
            <a:r>
              <a:rPr lang="en-US" noProof="0"/>
              <a:t>Email or Social Media Handle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6B3FED-CF55-49B9-955C-FCE160A5A5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2" y="340452"/>
            <a:ext cx="1314331" cy="3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15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pp Previe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of a cell phone&#10;&#10;Description generated with high confidence">
            <a:extLst>
              <a:ext uri="{FF2B5EF4-FFF2-40B4-BE49-F238E27FC236}">
                <a16:creationId xmlns:a16="http://schemas.microsoft.com/office/drawing/2014/main" id="{68055F11-596F-47BF-A832-A501EC346C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87" r="21307"/>
          <a:stretch/>
        </p:blipFill>
        <p:spPr>
          <a:xfrm>
            <a:off x="114300" y="1244159"/>
            <a:ext cx="2781276" cy="4684105"/>
          </a:xfrm>
          <a:prstGeom prst="rect">
            <a:avLst/>
          </a:prstGeom>
        </p:spPr>
      </p:pic>
      <p:pic>
        <p:nvPicPr>
          <p:cNvPr id="9" name="Picture 8" descr="Screen of a cell phone&#10;&#10;Description generated with high confidence">
            <a:extLst>
              <a:ext uri="{FF2B5EF4-FFF2-40B4-BE49-F238E27FC236}">
                <a16:creationId xmlns:a16="http://schemas.microsoft.com/office/drawing/2014/main" id="{80EBF765-2A5E-4BDA-B092-25691E479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36" r="13869"/>
          <a:stretch/>
        </p:blipFill>
        <p:spPr>
          <a:xfrm>
            <a:off x="3144116" y="1249602"/>
            <a:ext cx="3028084" cy="4684105"/>
          </a:xfrm>
          <a:prstGeom prst="rect">
            <a:avLst/>
          </a:prstGeom>
        </p:spPr>
      </p:pic>
      <p:pic>
        <p:nvPicPr>
          <p:cNvPr id="10" name="Picture 9" descr="Screen of a cell phone&#10;&#10;Description generated with high confidence">
            <a:extLst>
              <a:ext uri="{FF2B5EF4-FFF2-40B4-BE49-F238E27FC236}">
                <a16:creationId xmlns:a16="http://schemas.microsoft.com/office/drawing/2014/main" id="{E97A6530-14B5-4A05-B7A3-7BA661FCD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50" r="19519"/>
          <a:stretch/>
        </p:blipFill>
        <p:spPr>
          <a:xfrm>
            <a:off x="9172574" y="1249602"/>
            <a:ext cx="2838451" cy="46841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E2D3309-00A3-42D9-8706-6F2A6AD3BB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5855" y="561976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Name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4B1BB7D-C6D3-4D9C-A235-6CBB5A13EE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8770" y="563256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Name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B362C889-34FC-4EB1-967B-DC98349082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66678" y="5625204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Name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4EB921-BD58-4C2E-BDD5-FC8D2629829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20163" y="177403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3CB44DE3-C599-4EA7-BFDA-4E39AE89FC0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71576" y="1783557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A4392E45-2A0B-49BF-9952-79C42AF8DE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772948" y="177403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5C4DB5-8D73-4D0C-98A3-47D019EC5F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2" y="340452"/>
            <a:ext cx="1314331" cy="360001"/>
          </a:xfrm>
          <a:prstGeom prst="rect">
            <a:avLst/>
          </a:prstGeom>
        </p:spPr>
      </p:pic>
      <p:pic>
        <p:nvPicPr>
          <p:cNvPr id="19" name="Picture 18" descr="Screen of a cell phone&#10;&#10;Description generated with high confidence">
            <a:extLst>
              <a:ext uri="{FF2B5EF4-FFF2-40B4-BE49-F238E27FC236}">
                <a16:creationId xmlns:a16="http://schemas.microsoft.com/office/drawing/2014/main" id="{CF677D11-89B7-4EF3-B60C-8BC81CB9C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33" r="19061"/>
          <a:stretch/>
        </p:blipFill>
        <p:spPr>
          <a:xfrm>
            <a:off x="6293927" y="1244158"/>
            <a:ext cx="2781300" cy="4684105"/>
          </a:xfrm>
          <a:prstGeom prst="rect">
            <a:avLst/>
          </a:prstGeom>
        </p:spPr>
      </p:pic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94FC1D39-4FC8-45F3-B57C-FA7875F1729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0657" y="177403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02060195-5438-487A-B1D4-06E611C6BB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45339" y="5625204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Name</a:t>
            </a:r>
          </a:p>
        </p:txBody>
      </p:sp>
    </p:spTree>
    <p:extLst>
      <p:ext uri="{BB962C8B-B14F-4D97-AF65-F5344CB8AC3E}">
        <p14:creationId xmlns:p14="http://schemas.microsoft.com/office/powerpoint/2010/main" val="1230127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9CC2AE-E299-42B4-A2C4-357708A005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800" y="1836744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anchor="ctr"/>
          <a:lstStyle>
            <a:lvl1pPr marL="0" indent="0" algn="ctr">
              <a:buNone/>
              <a:defRPr i="0"/>
            </a:lvl1pPr>
          </a:lstStyle>
          <a:p>
            <a:pPr lvl="0"/>
            <a:r>
              <a:rPr lang="en-US" noProof="0"/>
              <a:t>Testimonial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556" y="3693626"/>
            <a:ext cx="3251132" cy="231102"/>
          </a:xfrm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Name and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3139A49-E537-4395-967A-08C99782070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25172" y="3591659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anchor="ctr"/>
          <a:lstStyle>
            <a:lvl1pPr marL="0" indent="0" algn="ctr">
              <a:buNone/>
              <a:defRPr i="0"/>
            </a:lvl1pPr>
          </a:lstStyle>
          <a:p>
            <a:pPr lvl="0"/>
            <a:r>
              <a:rPr lang="en-US" noProof="0"/>
              <a:t>Testimonial goes here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EE1C8A1-F171-46D2-A92F-1B0E9C52B1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68052" y="5448541"/>
            <a:ext cx="3251132" cy="231102"/>
          </a:xfrm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Name and 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3E7FB48-98BE-4677-A80F-969F9F3072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18545" y="1836744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anchor="ctr"/>
          <a:lstStyle>
            <a:lvl1pPr marL="0" indent="0" algn="ctr">
              <a:buNone/>
              <a:defRPr i="0"/>
            </a:lvl1pPr>
          </a:lstStyle>
          <a:p>
            <a:pPr lvl="0"/>
            <a:r>
              <a:rPr lang="en-US" noProof="0"/>
              <a:t>Testimonial goes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146F28A-70F5-4E8B-8A3A-ADB1B6A080D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69301" y="3693626"/>
            <a:ext cx="3251132" cy="231102"/>
          </a:xfrm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Name and 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8AA5A3-263F-44A8-A05B-FE271AB946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2" y="340452"/>
            <a:ext cx="1314331" cy="3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15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0" y="0"/>
            <a:ext cx="6336000" cy="678656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2377000"/>
            <a:ext cx="5472000" cy="2387600"/>
          </a:xfrm>
        </p:spPr>
        <p:txBody>
          <a:bodyPr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4962525"/>
            <a:ext cx="5472000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8EA9D3-63E1-4170-B9FF-2F1AF08CCA45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E9C85-4EEF-40CA-AA18-4DC9F703F4F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8310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05D700-F00E-4505-8483-501219FB8BD2}"/>
              </a:ext>
            </a:extLst>
          </p:cNvPr>
          <p:cNvSpPr/>
          <p:nvPr userDrawn="1"/>
        </p:nvSpPr>
        <p:spPr>
          <a:xfrm>
            <a:off x="0" y="0"/>
            <a:ext cx="12192000" cy="63653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432000" y="1"/>
            <a:ext cx="11760000" cy="6365362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8" y="2377000"/>
            <a:ext cx="6299682" cy="2387600"/>
          </a:xfrm>
        </p:spPr>
        <p:txBody>
          <a:bodyPr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28" y="4962525"/>
            <a:ext cx="6299682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84471-818E-4B2E-BA19-852421944514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BA5E93-E4C5-4917-B92A-53FC468CFEB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4186834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0" y="1"/>
            <a:ext cx="6406950" cy="6857998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554488-3F7D-4F3A-9AAF-73FB0977D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5962" y="457200"/>
            <a:ext cx="5501126" cy="5411787"/>
          </a:xfr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9675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0" y="1"/>
            <a:ext cx="6406950" cy="6857998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6321125-B861-4CD5-8023-6E4035176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04181" y="457201"/>
            <a:ext cx="5504688" cy="540385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7718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6FAD7B97-1B74-414B-B585-45E33908CB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365363"/>
          </a:xfrm>
          <a:solidFill>
            <a:schemeClr val="tx1">
              <a:lumMod val="75000"/>
              <a:lumOff val="25000"/>
            </a:schemeClr>
          </a:solidFill>
        </p:spPr>
        <p:txBody>
          <a:bodyPr vert="vert270" lIns="144000" tIns="0" rIns="0" anchor="t"/>
          <a:lstStyle>
            <a:lvl1pPr marL="0" indent="0" algn="ct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432000" y="1"/>
            <a:ext cx="11760000" cy="6365362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8" y="2377000"/>
            <a:ext cx="6299682" cy="2387600"/>
          </a:xfrm>
        </p:spPr>
        <p:txBody>
          <a:bodyPr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28" y="4962525"/>
            <a:ext cx="6299682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84471-818E-4B2E-BA19-852421944514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BA5E93-E4C5-4917-B92A-53FC468CFEB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49566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0" y="3714749"/>
            <a:ext cx="6406950" cy="3143249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3714746"/>
            <a:ext cx="4416225" cy="2364591"/>
          </a:xfrm>
        </p:spPr>
        <p:txBody>
          <a:bodyPr anchor="t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03" y="3981451"/>
            <a:ext cx="5749483" cy="1343026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8B6E3D-9C01-45EA-9E2B-711EC1B84F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53050" y="0"/>
            <a:ext cx="640695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C8965A7-6363-464F-998B-64E00F4F4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8442" y="5657850"/>
            <a:ext cx="5749334" cy="111994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Subtitle, tagline or blurb can go here</a:t>
            </a:r>
          </a:p>
        </p:txBody>
      </p:sp>
    </p:spTree>
    <p:extLst>
      <p:ext uri="{BB962C8B-B14F-4D97-AF65-F5344CB8AC3E}">
        <p14:creationId xmlns:p14="http://schemas.microsoft.com/office/powerpoint/2010/main" val="3420662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185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7185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9200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9200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Picture Placeholder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7718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0" name="Picture Placeholder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1122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1" name="Picture Placeholder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4519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2" name="Picture Placeholder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7805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86F176-7A7A-4522-A95E-9C38E9A64C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2" y="340452"/>
            <a:ext cx="1314331" cy="3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3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28" y="5657850"/>
            <a:ext cx="4974545" cy="707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Subtitle, tagline or blurb can go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2000" y="6365363"/>
            <a:ext cx="5472000" cy="412431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0"/>
            <a:ext cx="547200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8" y="3981450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8002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8002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2527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2527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595063C-F901-4E60-A714-6454F42F0D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17052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7672B0A-0079-40F6-8B93-A5F1DB5882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17052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C57BCD-4C33-48E5-B9F0-73EB7C7A67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669" y="393718"/>
            <a:ext cx="1314331" cy="3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solidFill>
            <a:srgbClr val="273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28" y="5657850"/>
            <a:ext cx="4974545" cy="707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Subtitle, tagline or blurb can go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-27992"/>
            <a:ext cx="5472000" cy="3714747"/>
          </a:xfrm>
          <a:solidFill>
            <a:srgbClr val="273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8" y="3981450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8577" y="5010963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78577" y="5645363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02677" y="5010963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677" y="5645363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71CBA76-3CE4-4FA7-8940-41ECC9129C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78577" y="2360347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ADC8FCF6-5E2F-4976-8979-F493766C38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78577" y="2994747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F111F3D7-9557-4D01-B2FB-38A2FFA105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02677" y="2360347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FE89EBCC-101B-4979-93C1-08579B031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2677" y="2994747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8483A5-C511-4D02-BC54-184CAF1888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685" y="422266"/>
            <a:ext cx="1314331" cy="3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43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E857ED-B36A-4B8A-81C4-94389617E2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465" y="1007667"/>
            <a:ext cx="11528535" cy="5645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3613424"/>
            <a:ext cx="3974900" cy="2465913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7496E8-E637-4081-A0D0-AB167EE459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582738"/>
            <a:ext cx="3975100" cy="1744662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Emphasized Text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E221C2C-B20F-4F90-A44F-08EE879BA9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17319" y="1450975"/>
            <a:ext cx="6974680" cy="3935414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your Screen Design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FC73CB-3CB4-4A4A-8983-135E889E22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2" y="340452"/>
            <a:ext cx="1314331" cy="3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0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08000"/>
            <a:ext cx="11340000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Single line of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231749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F46361-E4F6-47BA-9660-22CF6C0669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1498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B15A8A-91AC-4F5D-A727-1D120F5D43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1247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A87D1D6-A833-418D-948C-DDF7937231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1749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29FC9F6-9736-4DA2-A807-7430389A47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1498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2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FD41719-B17D-4C65-8905-CFB25698E4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1247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407B8B-E4EF-482A-A7F0-45CD9CE0F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2" y="340452"/>
            <a:ext cx="1314331" cy="3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04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6A7F847-7F52-4026-B418-55C25C28C4CB}"/>
              </a:ext>
            </a:extLst>
          </p:cNvPr>
          <p:cNvSpPr/>
          <p:nvPr userDrawn="1"/>
        </p:nvSpPr>
        <p:spPr>
          <a:xfrm>
            <a:off x="0" y="6365364"/>
            <a:ext cx="12192000" cy="421200"/>
          </a:xfrm>
          <a:prstGeom prst="rect">
            <a:avLst/>
          </a:prstGeom>
          <a:gradFill>
            <a:gsLst>
              <a:gs pos="5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47D8FD-2235-485B-95E1-2EBD5AB4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4A233-446A-4EDA-9622-BBF0631DF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728000"/>
            <a:ext cx="11340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A2955-0629-484D-8B16-D4500802A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2000" y="6365363"/>
            <a:ext cx="420000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D150CE-DC66-461D-A66C-7CF330704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363"/>
            <a:ext cx="5472000" cy="4124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ED0A63-77FF-4992-99DD-A09E96E22ACC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solidFill>
            <a:srgbClr val="11B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335A3F-070E-4B0E-A4FA-9B3279A2897C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448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2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4" r:id="rId9"/>
    <p:sldLayoutId id="2147483665" r:id="rId10"/>
    <p:sldLayoutId id="2147483666" r:id="rId11"/>
    <p:sldLayoutId id="2147483667" r:id="rId12"/>
    <p:sldLayoutId id="2147483650" r:id="rId13"/>
    <p:sldLayoutId id="2147483652" r:id="rId14"/>
    <p:sldLayoutId id="2147483653" r:id="rId15"/>
    <p:sldLayoutId id="2147483668" r:id="rId16"/>
    <p:sldLayoutId id="2147483669" r:id="rId17"/>
    <p:sldLayoutId id="2147483671" r:id="rId18"/>
    <p:sldLayoutId id="2147483672" r:id="rId19"/>
    <p:sldLayoutId id="2147483654" r:id="rId20"/>
    <p:sldLayoutId id="2147483678" r:id="rId21"/>
    <p:sldLayoutId id="2147483655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9" r:id="rId28"/>
    <p:sldLayoutId id="2147483680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○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4" Type="http://schemas.openxmlformats.org/officeDocument/2006/relationships/comments" Target="../comments/commen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3.svg"/><Relationship Id="rId11" Type="http://schemas.openxmlformats.org/officeDocument/2006/relationships/image" Target="../media/image88.jpeg"/><Relationship Id="rId5" Type="http://schemas.openxmlformats.org/officeDocument/2006/relationships/image" Target="../media/image82.png"/><Relationship Id="rId10" Type="http://schemas.openxmlformats.org/officeDocument/2006/relationships/image" Target="../media/image87.svg"/><Relationship Id="rId4" Type="http://schemas.openxmlformats.org/officeDocument/2006/relationships/image" Target="../media/image81.svg"/><Relationship Id="rId9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416818" y="4876800"/>
            <a:ext cx="3571782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565124A8-7554-4DB8-896F-F9946B9CF1F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8424840" y="4962525"/>
            <a:ext cx="3571782" cy="12192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The most comprehensive ERP solution for schools in the world!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C37F59-06FA-4B1D-8316-896796E9DF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4"/>
          <a:stretch/>
        </p:blipFill>
        <p:spPr>
          <a:xfrm>
            <a:off x="9831" y="-3"/>
            <a:ext cx="8199797" cy="67715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ABB440-0694-44E8-B42F-4C2101AE0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561" y="3572006"/>
            <a:ext cx="3267045" cy="89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58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46D5EB-6AC8-947E-68D6-86C722B6E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10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DC3D3-C325-1D25-E683-8B19C4AB5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5445"/>
            <a:ext cx="12192000" cy="606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99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46D5EB-6AC8-947E-68D6-86C722B6E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11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B35F24-1E4F-9D3A-B71F-F67EF9C2E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235"/>
            <a:ext cx="12192000" cy="621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29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46D5EB-6AC8-947E-68D6-86C722B6E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12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F871D0-FA85-8B36-85A7-5C27767E5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" y="700485"/>
            <a:ext cx="11989637" cy="608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54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46D5EB-6AC8-947E-68D6-86C722B6E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13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09003-6CC6-640B-630F-B62F5B402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5734"/>
            <a:ext cx="12192000" cy="544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64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46D5EB-6AC8-947E-68D6-86C722B6E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14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7521F8-56A0-2B50-FA2E-07102D503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2190"/>
            <a:ext cx="12192000" cy="5373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492869-6D20-AE34-9DAA-AF882DAB9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19" y="1311111"/>
            <a:ext cx="717462" cy="71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5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90FE5B8-06C4-440B-A9C1-CD5726A32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What’s new in EPFUTURE</a:t>
            </a: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39ABEE2A-040D-4B91-8899-B3CC9E4AB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863999"/>
            <a:ext cx="11340000" cy="5338837"/>
          </a:xfrm>
        </p:spPr>
        <p:txBody>
          <a:bodyPr/>
          <a:lstStyle/>
          <a:p>
            <a:endParaRPr lang="en-IN" dirty="0"/>
          </a:p>
          <a:p>
            <a:pPr marL="0" indent="0">
              <a:buNone/>
            </a:pPr>
            <a:r>
              <a:rPr lang="en-IN" b="1" dirty="0">
                <a:solidFill>
                  <a:srgbClr val="11B251"/>
                </a:solidFill>
              </a:rPr>
              <a:t>NAVIGATION BAR MADE POWERFUL</a:t>
            </a:r>
          </a:p>
          <a:p>
            <a:r>
              <a:rPr lang="en-IN" dirty="0"/>
              <a:t>Alerts / Inbox and Outbox part of Navigation bar</a:t>
            </a:r>
          </a:p>
          <a:p>
            <a:r>
              <a:rPr lang="en-IN" dirty="0"/>
              <a:t>Last use details to enable user track their own usage ( identify any misuse )</a:t>
            </a:r>
          </a:p>
          <a:p>
            <a:r>
              <a:rPr lang="en-IN" dirty="0"/>
              <a:t>New feature added for all users – Task tracker :  a feature that enables users to keep track of their critical tasks and reminders</a:t>
            </a:r>
          </a:p>
          <a:p>
            <a:r>
              <a:rPr lang="en-IN" dirty="0"/>
              <a:t>“Assist” feature to answer critical points related to page there itself.  </a:t>
            </a:r>
          </a:p>
          <a:p>
            <a:endParaRPr lang="en-IN" dirty="0"/>
          </a:p>
          <a:p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A3ED03-FD9A-41E1-A566-AE1FC9C63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8017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46D5EB-6AC8-947E-68D6-86C722B6E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16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6C6F46-5436-3F94-5BF9-0B77A8D0F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690"/>
            <a:ext cx="12192000" cy="63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85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46D5EB-6AC8-947E-68D6-86C722B6E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17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1733C-0057-2390-0FC9-88159E349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0123"/>
            <a:ext cx="12192000" cy="513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05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46D5EB-6AC8-947E-68D6-86C722B6E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18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F7ACAE-6FDD-DF4A-A543-3A23C478B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766"/>
            <a:ext cx="12192000" cy="511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2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90FE5B8-06C4-440B-A9C1-CD5726A32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What’s new in EPFUTURE</a:t>
            </a: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39ABEE2A-040D-4B91-8899-B3CC9E4AB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863999"/>
            <a:ext cx="11340000" cy="5338837"/>
          </a:xfrm>
        </p:spPr>
        <p:txBody>
          <a:bodyPr/>
          <a:lstStyle/>
          <a:p>
            <a:endParaRPr lang="en-IN" dirty="0"/>
          </a:p>
          <a:p>
            <a:pPr marL="0" indent="0">
              <a:buNone/>
            </a:pPr>
            <a:r>
              <a:rPr lang="en-IN" b="1" dirty="0">
                <a:solidFill>
                  <a:srgbClr val="11B251"/>
                </a:solidFill>
              </a:rPr>
              <a:t>ACADEMIC EXCELLENCE</a:t>
            </a:r>
          </a:p>
          <a:p>
            <a:r>
              <a:rPr lang="en-IN" dirty="0"/>
              <a:t>Teacher’s training tracker module</a:t>
            </a:r>
          </a:p>
          <a:p>
            <a:r>
              <a:rPr lang="en-IN" dirty="0"/>
              <a:t>Question Bank, Quiz and Question Paper Generator</a:t>
            </a:r>
          </a:p>
          <a:p>
            <a:r>
              <a:rPr lang="en-IN" dirty="0"/>
              <a:t>Online Classes and Online Assignments (both objective and subjective questions)</a:t>
            </a:r>
          </a:p>
          <a:p>
            <a:r>
              <a:rPr lang="en-IN" dirty="0"/>
              <a:t>Self practice quiz option for students on their mobile app</a:t>
            </a:r>
          </a:p>
          <a:p>
            <a:r>
              <a:rPr lang="en-IN" dirty="0"/>
              <a:t>Online Homework for students with option for online submission and feedback by teachers</a:t>
            </a:r>
          </a:p>
          <a:p>
            <a:r>
              <a:rPr lang="en-IN" dirty="0"/>
              <a:t>New Report Card templates</a:t>
            </a:r>
          </a:p>
          <a:p>
            <a:r>
              <a:rPr lang="en-IN" dirty="0"/>
              <a:t>Complete mobility for teachers – Almost 100% of their activities managed from mobile</a:t>
            </a:r>
          </a:p>
          <a:p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A3ED03-FD9A-41E1-A566-AE1FC9C63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22030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07960EC-FCE0-483F-B426-157D4F1B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 Numbers speak for itself 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26022B-6069-49AC-A378-D79B60E1C1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70FAF4-956C-ABE1-CCC4-DB9D46A0A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25" y="1452405"/>
            <a:ext cx="4031742" cy="45571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F81543-C429-F3D8-1D8E-98C31EAF4C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t="6562" r="1874" b="4744"/>
          <a:stretch/>
        </p:blipFill>
        <p:spPr>
          <a:xfrm>
            <a:off x="4321967" y="1235840"/>
            <a:ext cx="7870033" cy="513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89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46D5EB-6AC8-947E-68D6-86C722B6E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20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8786D-1E44-A9D3-D97E-E87581F90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5439"/>
            <a:ext cx="12192000" cy="596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96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46D5EB-6AC8-947E-68D6-86C722B6E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21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1EB105-3822-7D75-6492-BCDFAC3F6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0382"/>
            <a:ext cx="12192000" cy="497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16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46D5EB-6AC8-947E-68D6-86C722B6E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22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7457D-3E30-FAE1-9D83-1265CBB59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486"/>
            <a:ext cx="12192000" cy="426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60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46D5EB-6AC8-947E-68D6-86C722B6E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23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8E15A0-F657-C902-D16E-691860E06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180"/>
            <a:ext cx="12192000" cy="51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16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90FE5B8-06C4-440B-A9C1-CD5726A32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What’s new in EPFUTURE</a:t>
            </a: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39ABEE2A-040D-4B91-8899-B3CC9E4AB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863999"/>
            <a:ext cx="11340000" cy="5338837"/>
          </a:xfrm>
        </p:spPr>
        <p:txBody>
          <a:bodyPr/>
          <a:lstStyle/>
          <a:p>
            <a:endParaRPr lang="en-IN" dirty="0"/>
          </a:p>
          <a:p>
            <a:pPr marL="0" indent="0">
              <a:buNone/>
            </a:pPr>
            <a:r>
              <a:rPr lang="en-IN" b="1" dirty="0">
                <a:solidFill>
                  <a:srgbClr val="11B251"/>
                </a:solidFill>
              </a:rPr>
              <a:t>ACCOUNTING PERFECTION </a:t>
            </a:r>
          </a:p>
          <a:p>
            <a:r>
              <a:rPr lang="en-IN" dirty="0"/>
              <a:t>More controls to the finance team – Distinct roles for separate users</a:t>
            </a:r>
          </a:p>
          <a:p>
            <a:r>
              <a:rPr lang="en-IN" dirty="0"/>
              <a:t>Comprehensive Salary Accounting module</a:t>
            </a:r>
          </a:p>
          <a:p>
            <a:r>
              <a:rPr lang="en-IN" dirty="0"/>
              <a:t>Transportation Costs control trackers – elementwise</a:t>
            </a:r>
          </a:p>
          <a:p>
            <a:r>
              <a:rPr lang="en-IN" dirty="0"/>
              <a:t>Management Alerts on Daily collections</a:t>
            </a:r>
          </a:p>
          <a:p>
            <a:r>
              <a:rPr lang="en-IN" dirty="0"/>
              <a:t>Mobile Notification alerts for payments, invoices and also fee dues ( not dependent on SMSs anymore)</a:t>
            </a:r>
          </a:p>
          <a:p>
            <a:r>
              <a:rPr lang="en-IN" dirty="0"/>
              <a:t>Invoice grouping, if required by schools</a:t>
            </a:r>
          </a:p>
          <a:p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A3ED03-FD9A-41E1-A566-AE1FC9C63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86723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46D5EB-6AC8-947E-68D6-86C722B6E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25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2D421B-AB6E-3C2A-81FD-28DB44C4D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757"/>
            <a:ext cx="12192000" cy="57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49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EAE0D-88F0-4123-A369-92983D7E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constant companion!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873866-C6DF-4447-8D2F-8A88CF14E6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582738"/>
            <a:ext cx="3975100" cy="1744662"/>
          </a:xfrm>
        </p:spPr>
        <p:txBody>
          <a:bodyPr/>
          <a:lstStyle/>
          <a:p>
            <a:r>
              <a:rPr lang="en-US" dirty="0"/>
              <a:t>Simple &amp; Secure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BC25F-F41F-4EE7-8166-FD25E15EA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Role based Interface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Access Controls to limit user to specific areas only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Complete protection – “hack proof”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24*7*365 access anytime and from anywhere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106A1-5BFA-4033-8A49-0E0F2A688C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AA2E7A-F57D-4527-9024-6ED54A865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r="8137"/>
          <a:stretch/>
        </p:blipFill>
        <p:spPr>
          <a:xfrm>
            <a:off x="5217320" y="1450975"/>
            <a:ext cx="6974680" cy="401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07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90FE5B8-06C4-440B-A9C1-CD5726A32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What’s new in EPFUTURE</a:t>
            </a: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39ABEE2A-040D-4B91-8899-B3CC9E4AB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863999"/>
            <a:ext cx="11340000" cy="5338837"/>
          </a:xfrm>
        </p:spPr>
        <p:txBody>
          <a:bodyPr/>
          <a:lstStyle/>
          <a:p>
            <a:endParaRPr lang="en-IN" dirty="0"/>
          </a:p>
          <a:p>
            <a:pPr marL="0" indent="0">
              <a:buNone/>
            </a:pPr>
            <a:r>
              <a:rPr lang="en-IN" b="1" dirty="0">
                <a:solidFill>
                  <a:srgbClr val="11B251"/>
                </a:solidFill>
              </a:rPr>
              <a:t>BETTER ADMINISTRATIVE CONTROLS</a:t>
            </a:r>
          </a:p>
          <a:p>
            <a:r>
              <a:rPr lang="en-IN" dirty="0"/>
              <a:t>Common access to all information from HO instantly</a:t>
            </a:r>
          </a:p>
          <a:p>
            <a:r>
              <a:rPr lang="en-IN" dirty="0"/>
              <a:t>Flexible administrative roles based on requirement</a:t>
            </a:r>
          </a:p>
          <a:p>
            <a:r>
              <a:rPr lang="en-IN" dirty="0"/>
              <a:t>New user features like Tasks for daily reminders of pending activities</a:t>
            </a:r>
          </a:p>
          <a:p>
            <a:r>
              <a:rPr lang="en-IN" dirty="0"/>
              <a:t>Print and Download options for most reports</a:t>
            </a:r>
          </a:p>
          <a:p>
            <a:r>
              <a:rPr lang="en-IN" dirty="0"/>
              <a:t>Instant information on all critical activities via comprehensive Management Mobile app</a:t>
            </a:r>
          </a:p>
          <a:p>
            <a:r>
              <a:rPr lang="en-IN" dirty="0"/>
              <a:t>Dynamic Dashboard for ready access to critical information </a:t>
            </a:r>
          </a:p>
          <a:p>
            <a:r>
              <a:rPr lang="en-IN" dirty="0"/>
              <a:t>Automated Online Attendance for staff from their mobile ( based on School </a:t>
            </a:r>
            <a:r>
              <a:rPr lang="en-IN" dirty="0" err="1"/>
              <a:t>Wifi</a:t>
            </a:r>
            <a:r>
              <a:rPr lang="en-IN" dirty="0"/>
              <a:t> integration– no hardware required)</a:t>
            </a:r>
          </a:p>
          <a:p>
            <a:endParaRPr lang="en-IN" dirty="0"/>
          </a:p>
          <a:p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A3ED03-FD9A-41E1-A566-AE1FC9C63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172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AC4910C-C9A9-41E9-9252-939FB7AA00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9863"/>
            <a:ext cx="12192000" cy="5725635"/>
          </a:xfr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AFED906-603E-4575-A8EB-18849F620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6456"/>
            <a:ext cx="12192000" cy="6365362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			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8F2B1-EF8F-4772-ADA1-4195B20EBA7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096000" y="332465"/>
            <a:ext cx="5340226" cy="751788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Outstanding Features !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2D433C-2521-498F-AEB8-751A77CDE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5709928" y="5057192"/>
            <a:ext cx="5187750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565124A8-7554-4DB8-896F-F9946B9CF1F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6221642" y="5422786"/>
            <a:ext cx="5550358" cy="546686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Must-use features from EPFUTURE 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9EE55C-A9E7-4073-8406-46103DF6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708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EAE0D-88F0-4123-A369-92983D7E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constant companion!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873866-C6DF-4447-8D2F-8A88CF14E6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582738"/>
            <a:ext cx="3975100" cy="1744662"/>
          </a:xfrm>
        </p:spPr>
        <p:txBody>
          <a:bodyPr/>
          <a:lstStyle/>
          <a:p>
            <a:r>
              <a:rPr lang="en-US" dirty="0"/>
              <a:t>Simple &amp; Secure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BC25F-F41F-4EE7-8166-FD25E15EA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Role based Interface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Access Controls to limit user to specific areas only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Complete protection – “hack proof”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24*7*365 access anytime and from anywhere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106A1-5BFA-4033-8A49-0E0F2A688C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AA2E7A-F57D-4527-9024-6ED54A865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r="8137"/>
          <a:stretch/>
        </p:blipFill>
        <p:spPr>
          <a:xfrm>
            <a:off x="5217320" y="1450975"/>
            <a:ext cx="6974680" cy="401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64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428ED-E8E6-4EBE-8C7C-8E6E2E501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EPFUTURE Advantage!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6449BBFB-CA06-403B-A774-11459956BDA0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19" y="1735138"/>
            <a:ext cx="1533175" cy="19812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6AA788-5F14-43DB-B035-1BC6DA1509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Productivity Tool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74B9A6-D55C-478C-8D92-D0BFBCD7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11413" y="4484234"/>
            <a:ext cx="1800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675343-79F8-46AA-B56E-932984AB75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Automated Attendance, Online Fee Collection, Online Classes and much more …</a:t>
            </a:r>
          </a:p>
        </p:txBody>
      </p:sp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0DDAC36A-574D-4761-9BCF-874D3C265750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742" y="1735138"/>
            <a:ext cx="913828" cy="19812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06F98B-6BF9-4D0F-B7E7-561F064602F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dirty="0"/>
              <a:t>User Convenience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A0322F4-E79A-4E4D-98CA-2DC1692F9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861850" y="4484234"/>
            <a:ext cx="180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694D25-DE51-4F33-9ED7-7D9F4891DD9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771850" y="4605832"/>
            <a:ext cx="1980000" cy="720000"/>
          </a:xfrm>
        </p:spPr>
        <p:txBody>
          <a:bodyPr/>
          <a:lstStyle/>
          <a:p>
            <a:r>
              <a:rPr lang="en-US" dirty="0"/>
              <a:t>Exclusive Mobile App for Student and Staff convenience</a:t>
            </a:r>
          </a:p>
        </p:txBody>
      </p:sp>
      <p:pic>
        <p:nvPicPr>
          <p:cNvPr id="43" name="Picture Placeholder 42">
            <a:extLst>
              <a:ext uri="{FF2B5EF4-FFF2-40B4-BE49-F238E27FC236}">
                <a16:creationId xmlns:a16="http://schemas.microsoft.com/office/drawing/2014/main" id="{3A7E12C8-81B9-4B69-8557-9B66C1AD1251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2287" y="2153162"/>
            <a:ext cx="1979613" cy="1145151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0A8A16-8E92-40C1-913D-8CB3B9C1DDA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/>
              <a:t>Finance Plus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DC27E82-D5C7-4AE4-BAF3-5DBB12CA0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201900" y="4484234"/>
            <a:ext cx="18000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804944-6423-4C0F-ABB0-9CF01A05FD9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11900" y="4605832"/>
            <a:ext cx="1980000" cy="720000"/>
          </a:xfrm>
        </p:spPr>
        <p:txBody>
          <a:bodyPr/>
          <a:lstStyle/>
          <a:p>
            <a:r>
              <a:rPr lang="en-US" dirty="0"/>
              <a:t>Fee management to Book Keeping.. No money lost at any stage</a:t>
            </a:r>
          </a:p>
        </p:txBody>
      </p:sp>
      <p:pic>
        <p:nvPicPr>
          <p:cNvPr id="71" name="Picture Placeholder 70">
            <a:extLst>
              <a:ext uri="{FF2B5EF4-FFF2-40B4-BE49-F238E27FC236}">
                <a16:creationId xmlns:a16="http://schemas.microsoft.com/office/drawing/2014/main" id="{C698E7AD-8D61-4952-9F38-6E6313EE4B05}"/>
              </a:ext>
            </a:extLst>
          </p:cNvPr>
          <p:cNvPicPr>
            <a:picLocks noGrp="1" noChangeAspect="1"/>
          </p:cNvPicPr>
          <p:nvPr>
            <p:ph type="pic" sz="quarter" idx="4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6260" y="1846262"/>
            <a:ext cx="1290993" cy="1758952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BF93F76-B979-4659-9F60-ADD378371A4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/>
              <a:t>Academic Plus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3BE7D2-4C35-4BA9-9A98-1A6E17A84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541950" y="4484234"/>
            <a:ext cx="1800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9E7FC2-4098-49F6-8F55-7D42A85A40B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51950" y="4605832"/>
            <a:ext cx="1980000" cy="720000"/>
          </a:xfrm>
        </p:spPr>
        <p:txBody>
          <a:bodyPr/>
          <a:lstStyle/>
          <a:p>
            <a:r>
              <a:rPr lang="en-US" dirty="0"/>
              <a:t>From timetable to progress report card.. Every aspect of academic operation covered</a:t>
            </a:r>
          </a:p>
        </p:txBody>
      </p:sp>
      <p:pic>
        <p:nvPicPr>
          <p:cNvPr id="63" name="Picture Placeholder 62">
            <a:extLst>
              <a:ext uri="{FF2B5EF4-FFF2-40B4-BE49-F238E27FC236}">
                <a16:creationId xmlns:a16="http://schemas.microsoft.com/office/drawing/2014/main" id="{DA70A5B7-C485-42A2-BB9D-2180002A6220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0587" y="2139711"/>
            <a:ext cx="1979613" cy="1172054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2EB40D-8479-42AF-A4AE-92D6BE6908B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 dirty="0"/>
              <a:t>Visibility Plus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5979D46-D664-4267-B673-E6B048C08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882000" y="4484234"/>
            <a:ext cx="180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11578AB-8F47-4648-B827-D4367249BDB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792000" y="4605832"/>
            <a:ext cx="1980000" cy="720000"/>
          </a:xfrm>
        </p:spPr>
        <p:txBody>
          <a:bodyPr/>
          <a:lstStyle/>
          <a:p>
            <a:r>
              <a:rPr lang="en-US" dirty="0"/>
              <a:t>Integrated School Website managed through ERP at every step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9F4F6B-299B-431B-AD93-01AF893D8C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901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2FB86-539D-4660-BFE9-A5BBA8097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Mobile Apps that keeps everyone Informed!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F0C2BB-149F-4C37-B3DC-3165FCA789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30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6AA2AE-AEBB-42CD-905B-2AAD40BB58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N" dirty="0"/>
              <a:t>Students App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10072A-67F5-4BA8-9556-5D49146A05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49301" y="5619761"/>
            <a:ext cx="1980000" cy="360000"/>
          </a:xfrm>
        </p:spPr>
        <p:txBody>
          <a:bodyPr/>
          <a:lstStyle/>
          <a:p>
            <a:r>
              <a:rPr lang="en-IN" dirty="0"/>
              <a:t>Staff App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82418FA-3CB9-4CAF-BDF2-3BC9043D77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IN" dirty="0"/>
              <a:t>Management App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EC719386-C38B-4AFD-85F4-78270454994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0" b="8540"/>
          <a:stretch>
            <a:fillRect/>
          </a:stretch>
        </p:blipFill>
        <p:spPr>
          <a:xfrm>
            <a:off x="3667624" y="1776766"/>
            <a:ext cx="1772571" cy="3183732"/>
          </a:xfr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6C646AAA-D8A1-4425-9A73-B512723CF28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7" b="8577"/>
          <a:stretch>
            <a:fillRect/>
          </a:stretch>
        </p:blipFill>
        <p:spPr>
          <a:xfrm>
            <a:off x="6810673" y="1776766"/>
            <a:ext cx="1772571" cy="3183732"/>
          </a:xfrm>
        </p:spPr>
      </p:pic>
      <p:pic>
        <p:nvPicPr>
          <p:cNvPr id="10" name="Picture Placeholder 13">
            <a:extLst>
              <a:ext uri="{FF2B5EF4-FFF2-40B4-BE49-F238E27FC236}">
                <a16:creationId xmlns:a16="http://schemas.microsoft.com/office/drawing/2014/main" id="{99BAED50-8FB6-48E9-BFB7-21248B37C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7" b="8577"/>
          <a:stretch>
            <a:fillRect/>
          </a:stretch>
        </p:blipFill>
        <p:spPr>
          <a:xfrm>
            <a:off x="9766678" y="1776766"/>
            <a:ext cx="1772571" cy="3183732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95250" cap="sq" cmpd="sng" algn="ctr">
            <a:noFill/>
            <a:prstDash val="solid"/>
            <a:miter lim="800000"/>
          </a:ln>
          <a:effectLst/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9CF4448-DF18-40EE-B30E-88E72B1F246E}"/>
              </a:ext>
            </a:extLst>
          </p:cNvPr>
          <p:cNvSpPr txBox="1">
            <a:spLocks/>
          </p:cNvSpPr>
          <p:nvPr/>
        </p:nvSpPr>
        <p:spPr>
          <a:xfrm>
            <a:off x="6723232" y="5619761"/>
            <a:ext cx="1980000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 err="1"/>
              <a:t>KinderGarten</a:t>
            </a:r>
            <a:r>
              <a:rPr lang="en-IN" dirty="0"/>
              <a:t> App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CFC9A09-5DCA-439C-AB10-E39256D6F8D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3" b="8603"/>
          <a:stretch>
            <a:fillRect/>
          </a:stretch>
        </p:blipFill>
        <p:spPr>
          <a:xfrm>
            <a:off x="740194" y="1776766"/>
            <a:ext cx="1772571" cy="3183732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67D8CE-ACCC-267A-4DE5-5F692AAEDB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6"/>
          <a:stretch/>
        </p:blipFill>
        <p:spPr>
          <a:xfrm>
            <a:off x="3677051" y="1776766"/>
            <a:ext cx="1762621" cy="31837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D3EF48-DB11-1727-3ED0-548EFA1EEF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55"/>
          <a:stretch/>
        </p:blipFill>
        <p:spPr>
          <a:xfrm>
            <a:off x="9775004" y="1776767"/>
            <a:ext cx="1767778" cy="318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14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08F3D-B2D2-4491-809F-92C58E816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Fun Zone on EPFUTURE 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B67D2A-1903-4CDF-B5C4-E3EEDADD8C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31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170A92-AD85-D236-C708-BF28A3FB1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622" y="835635"/>
            <a:ext cx="3403708" cy="5330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BCAFD1-CB87-92B8-71F2-A37BCE4CA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568" y="864000"/>
            <a:ext cx="2675240" cy="530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68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08F3D-B2D2-4491-809F-92C58E816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Integrated Websites via EPFUTURE!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B67D2A-1903-4CDF-B5C4-E3EEDADD8C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32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B3BE4B-9FFE-4D88-A8B4-A00DBC572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72" y="1231970"/>
            <a:ext cx="10523456" cy="513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58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8B618502-6263-424A-824A-C269440BC6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000" y="552692"/>
            <a:ext cx="5472000" cy="32832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58C420A-3AEC-4BE5-BD90-C854A306696C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Online Fee Collections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48293B-B086-4048-863C-47E7C4788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680728" y="5491163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C9E886-BD82-4757-912B-F7589A22164F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r>
              <a:rPr lang="en-US" dirty="0"/>
              <a:t>Convenient fee payment options via Mobile or through School Website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34C221-D094-445D-A8B7-0030E8165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9C59259-51FD-4F8B-B006-A5C9DD317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213" y="4310257"/>
            <a:ext cx="6032009" cy="1918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583301-D3E4-44AF-9C93-51992F433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504" y="967471"/>
            <a:ext cx="1797914" cy="3895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95BBF1-F9C8-411B-ADE4-E1B817D3B6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86" y="967472"/>
            <a:ext cx="1797914" cy="389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85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8B618502-6263-424A-824A-C269440BC6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000" y="232943"/>
            <a:ext cx="5472000" cy="3922698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58C420A-3AEC-4BE5-BD90-C854A306696C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Online Classes &amp; Exams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48293B-B086-4048-863C-47E7C4788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680728" y="5491163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C9E886-BD82-4757-912B-F7589A22164F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r>
              <a:rPr lang="en-US" dirty="0"/>
              <a:t>Integrated solution with Zoom &amp; automated attendance tracking. Option for Online Exams also available on EPLUS for students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34C221-D094-445D-A8B7-0030E8165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34</a:t>
            </a:fld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91DA944-119B-422F-922D-B6277D9E7A92}"/>
              </a:ext>
            </a:extLst>
          </p:cNvPr>
          <p:cNvCxnSpPr/>
          <p:nvPr/>
        </p:nvCxnSpPr>
        <p:spPr>
          <a:xfrm flipH="1" flipV="1">
            <a:off x="7875037" y="1446245"/>
            <a:ext cx="1231641" cy="494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EB68965-6DAD-434E-80C5-E19C88F4100B}"/>
              </a:ext>
            </a:extLst>
          </p:cNvPr>
          <p:cNvCxnSpPr/>
          <p:nvPr/>
        </p:nvCxnSpPr>
        <p:spPr>
          <a:xfrm>
            <a:off x="10198359" y="2547257"/>
            <a:ext cx="0" cy="475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DF4F2FB-5434-49FB-B53C-35923DA17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14" y="1020204"/>
            <a:ext cx="2950564" cy="38127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66E86F-04F6-428B-916E-2E3E16A59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072" y="1003430"/>
            <a:ext cx="2213220" cy="479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40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8B618502-6263-424A-824A-C269440BC6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000" y="455743"/>
            <a:ext cx="5472000" cy="3477097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58C420A-3AEC-4BE5-BD90-C854A306696C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Reward performances 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48293B-B086-4048-863C-47E7C4788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680728" y="5491163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C9E886-BD82-4757-912B-F7589A22164F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r>
              <a:rPr lang="en-US" dirty="0"/>
              <a:t>Instant gratification for good performance through ready-to-use Certificates sharable on mobile app as well!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34C221-D094-445D-A8B7-0030E8165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C7ED6E-113B-4DC7-91BD-872303F1C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751" y="1359555"/>
            <a:ext cx="2510765" cy="1925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DAEDA-ACFF-4BEA-8561-DA153A64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242" y="1359555"/>
            <a:ext cx="2609758" cy="19252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BA04FF-E94B-4403-BAFD-9D14280840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751" y="3932840"/>
            <a:ext cx="2415058" cy="17074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D0B7EF-3E35-49FB-9486-B84316E16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42" y="3932840"/>
            <a:ext cx="2609758" cy="185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77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8B618502-6263-424A-824A-C269440BC6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000" y="69193"/>
            <a:ext cx="5472000" cy="4250198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58C420A-3AEC-4BE5-BD90-C854A306696C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Analysis &amp; Feedback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48293B-B086-4048-863C-47E7C4788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680728" y="5491163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C9E886-BD82-4757-912B-F7589A22164F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r>
              <a:rPr lang="en-US" dirty="0"/>
              <a:t>Over 300 + reports plus graphical analysis on student performances available for ready use.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34C221-D094-445D-A8B7-0030E8165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68A1D5-4213-4984-BBC6-441EA9628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430735" y="1253801"/>
            <a:ext cx="3510645" cy="195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id:image001.png@01CF7E7E.B9653330">
            <a:extLst>
              <a:ext uri="{FF2B5EF4-FFF2-40B4-BE49-F238E27FC236}">
                <a16:creationId xmlns:a16="http://schemas.microsoft.com/office/drawing/2014/main" id="{D16D941B-2776-4FE9-BCE1-0B0957907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64597" y="1253801"/>
            <a:ext cx="2047047" cy="1535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31385FE-E1A8-4FAA-A236-0E8BADA0B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288002" y="3857791"/>
            <a:ext cx="1952277" cy="230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3F06820-5396-4D29-99CC-FAB598312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8783362" y="3857791"/>
            <a:ext cx="2988638" cy="23517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43100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851B3CA-790D-465D-9B97-AA9876E35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8866" y="-23383"/>
            <a:ext cx="3979575" cy="6858000"/>
          </a:xfrm>
          <a:prstGeom prst="rect">
            <a:avLst/>
          </a:prstGeom>
          <a:solidFill>
            <a:srgbClr val="11B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8F2B1-EF8F-4772-ADA1-4195B20EBA74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/>
          <a:lstStyle/>
          <a:p>
            <a:r>
              <a:rPr lang="en-US" dirty="0"/>
              <a:t>Thank You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539896" y="4848225"/>
            <a:ext cx="3571782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0" descr="User" title="Icon - Presenter Name">
            <a:extLst>
              <a:ext uri="{FF2B5EF4-FFF2-40B4-BE49-F238E27FC236}">
                <a16:creationId xmlns:a16="http://schemas.microsoft.com/office/drawing/2014/main" id="{97242EBD-470B-4FB1-9B4C-E6DCB28215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2150" y="5034270"/>
            <a:ext cx="218900" cy="2189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65124A8-7554-4DB8-896F-F9946B9CF1F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/>
        <p:txBody>
          <a:bodyPr/>
          <a:lstStyle/>
          <a:p>
            <a:r>
              <a:rPr lang="en-US" dirty="0" err="1"/>
              <a:t>Ms.Kamini</a:t>
            </a:r>
            <a:r>
              <a:rPr lang="en-US" dirty="0"/>
              <a:t> Patel</a:t>
            </a:r>
          </a:p>
        </p:txBody>
      </p:sp>
      <p:pic>
        <p:nvPicPr>
          <p:cNvPr id="25" name="Graphic 24" descr="Smart Phone" title="Icon - Presenter Phone Number">
            <a:extLst>
              <a:ext uri="{FF2B5EF4-FFF2-40B4-BE49-F238E27FC236}">
                <a16:creationId xmlns:a16="http://schemas.microsoft.com/office/drawing/2014/main" id="{B1BC719A-AAF0-4DB7-9856-CF7AC6A988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82150" y="5388742"/>
            <a:ext cx="218900" cy="218900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1CED8F1-B63A-4FD2-9699-34AD761A88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6905625" y="5412943"/>
            <a:ext cx="3206750" cy="247650"/>
          </a:xfrm>
        </p:spPr>
        <p:txBody>
          <a:bodyPr/>
          <a:lstStyle/>
          <a:p>
            <a:r>
              <a:rPr lang="en-US" dirty="0"/>
              <a:t>+91 44 47430275</a:t>
            </a:r>
          </a:p>
        </p:txBody>
      </p:sp>
      <p:pic>
        <p:nvPicPr>
          <p:cNvPr id="23" name="Graphic 22" descr="Envelope" title="Icon Presenter Email">
            <a:extLst>
              <a:ext uri="{FF2B5EF4-FFF2-40B4-BE49-F238E27FC236}">
                <a16:creationId xmlns:a16="http://schemas.microsoft.com/office/drawing/2014/main" id="{D99072B1-8690-4652-9009-362F46A213C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82150" y="5780263"/>
            <a:ext cx="218900" cy="2189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48632CD-1506-46F5-A0DE-640903269D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905625" y="5768111"/>
            <a:ext cx="3206750" cy="247650"/>
          </a:xfrm>
        </p:spPr>
        <p:txBody>
          <a:bodyPr/>
          <a:lstStyle/>
          <a:p>
            <a:r>
              <a:rPr lang="en-US" dirty="0" err="1"/>
              <a:t>customercare@innovasphere.n</a:t>
            </a:r>
            <a:endParaRPr lang="en-US" dirty="0"/>
          </a:p>
        </p:txBody>
      </p:sp>
      <p:pic>
        <p:nvPicPr>
          <p:cNvPr id="17" name="Graphic 16" descr="World">
            <a:extLst>
              <a:ext uri="{FF2B5EF4-FFF2-40B4-BE49-F238E27FC236}">
                <a16:creationId xmlns:a16="http://schemas.microsoft.com/office/drawing/2014/main" id="{67AFAC0E-54F2-8843-9BDA-C965BFBBFBF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76383" y="6123279"/>
            <a:ext cx="231342" cy="231342"/>
          </a:xfrm>
          <a:prstGeom prst="rect">
            <a:avLst/>
          </a:prstGeom>
        </p:spPr>
      </p:pic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2EA3E05A-60C4-CD45-A7AC-1F20F4D95F6A}"/>
              </a:ext>
            </a:extLst>
          </p:cNvPr>
          <p:cNvSpPr txBox="1">
            <a:spLocks/>
          </p:cNvSpPr>
          <p:nvPr/>
        </p:nvSpPr>
        <p:spPr bwMode="gray">
          <a:xfrm>
            <a:off x="6905625" y="6123279"/>
            <a:ext cx="3206750" cy="247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ZA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https://epfuture.in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916580-24AE-43E9-847A-721FC48945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88" y="-23383"/>
            <a:ext cx="3176833" cy="68874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DE4EBF-5FA1-4669-8337-C609B542B6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42" y="407191"/>
            <a:ext cx="611690" cy="61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7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C9E886-BD82-4757-912B-F7589A22164F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r>
              <a:rPr lang="en-US" dirty="0"/>
              <a:t>EPFUTURE ensures all the 4 Pillars of School Operations are covered efficiently &amp; seamlessly through its 40 independent modules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34C221-D094-445D-A8B7-0030E8165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8C420A-3AEC-4BE5-BD90-C854A306696C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/>
          <a:lstStyle/>
          <a:p>
            <a:r>
              <a:rPr lang="en-US" dirty="0"/>
              <a:t>Comprehensive Solution!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0E443A-F987-4A67-86AD-557D61E479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Admin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78577" y="5359260"/>
            <a:ext cx="1800000" cy="720000"/>
          </a:xfrm>
        </p:spPr>
        <p:txBody>
          <a:bodyPr/>
          <a:lstStyle/>
          <a:p>
            <a:r>
              <a:rPr lang="en-US" dirty="0"/>
              <a:t>Alert, HR, Communication.. All under one roof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A562AA1-9ED1-4AA1-8F21-A53B5A69CB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2F4F09"/>
                </a:solidFill>
              </a:rPr>
              <a:t>Accounts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E0145E-8E4E-439B-A78F-92EC279B32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02677" y="5359260"/>
            <a:ext cx="1800000" cy="720000"/>
          </a:xfrm>
        </p:spPr>
        <p:txBody>
          <a:bodyPr/>
          <a:lstStyle/>
          <a:p>
            <a:r>
              <a:rPr lang="en-US" dirty="0"/>
              <a:t>Fee Collection to P&amp;L Statement. EPLUS covers it all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D79B0F-EFCB-42B1-AEAE-0FE4763D44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Admission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0238C6-EDC9-431C-B062-27BAF34CDE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98326" y="2708644"/>
            <a:ext cx="1800000" cy="720000"/>
          </a:xfrm>
        </p:spPr>
        <p:txBody>
          <a:bodyPr/>
          <a:lstStyle/>
          <a:p>
            <a:r>
              <a:rPr lang="en-US" dirty="0"/>
              <a:t>Lead Generation + Online Admissions – seamless process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743811-47E0-4928-B26D-A5A882BBB8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IN" dirty="0">
                <a:solidFill>
                  <a:srgbClr val="002060"/>
                </a:solidFill>
              </a:rPr>
              <a:t>Academic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95BC6B7-4FAA-442C-B97F-E684919269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22426" y="2708644"/>
            <a:ext cx="1800000" cy="720000"/>
          </a:xfrm>
        </p:spPr>
        <p:txBody>
          <a:bodyPr/>
          <a:lstStyle/>
          <a:p>
            <a:r>
              <a:rPr lang="en-IN" dirty="0"/>
              <a:t>Timetable to Progress Reports.. 6 modules manages it all!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48293B-B086-4048-863C-47E7C4788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ltGray">
          <a:xfrm>
            <a:off x="680728" y="5491163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175034B-7CF1-4282-986B-41F11E7EA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21366" y="1108725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294A44-5AA8-4458-8FF5-660494ACD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45466" y="1108725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Graphic 30" descr="Lecturer" title="Placeholder Icon">
            <a:extLst>
              <a:ext uri="{FF2B5EF4-FFF2-40B4-BE49-F238E27FC236}">
                <a16:creationId xmlns:a16="http://schemas.microsoft.com/office/drawing/2014/main" id="{22D800C2-42FE-4093-8D47-89C0D5188F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63090" y="1189607"/>
            <a:ext cx="915915" cy="91591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6CDECEC-A84E-4D22-9B71-C67EE3973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21366" y="3759341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Graphic 34" descr="Network" title="Placeholder Icon">
            <a:extLst>
              <a:ext uri="{FF2B5EF4-FFF2-40B4-BE49-F238E27FC236}">
                <a16:creationId xmlns:a16="http://schemas.microsoft.com/office/drawing/2014/main" id="{8F14E446-4274-4D83-A0F1-D3609F6E1B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45576" y="3852465"/>
            <a:ext cx="897088" cy="89708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30AAA0C-A0CC-4705-9E3C-903BDCB5E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23042" y="3759341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453CDC-0893-49DB-A3CC-F19D69188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701" y="1296980"/>
            <a:ext cx="947963" cy="7379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042C0C-B1C6-4F5E-A7DC-E0D932C6F7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255" y="3857420"/>
            <a:ext cx="857996" cy="9340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BF618E-108E-4DB6-8C2D-3EDB56AC4D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208" y="402168"/>
            <a:ext cx="5480868" cy="264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33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8B618502-6263-424A-824A-C269440BC6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000" y="329937"/>
            <a:ext cx="5472000" cy="2843149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58C420A-3AEC-4BE5-BD90-C854A306696C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Admissions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48293B-B086-4048-863C-47E7C4788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680728" y="5491163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C9E886-BD82-4757-912B-F7589A22164F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r>
              <a:rPr lang="en-US" dirty="0"/>
              <a:t>From Lead Generation to  Online Admission Process to Formal Enrollment… EPLUS Tracks it all effectively &amp; conveniently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860339-31F7-4884-957E-5C40F818E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21366" y="1108725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D79B0F-EFCB-42B1-AEAE-0FE4763D44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78577" y="2360347"/>
            <a:ext cx="1800000" cy="3600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Lead Generator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C26E9A-3991-49A2-8D63-94C577E8A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204577" y="2857547"/>
            <a:ext cx="1548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0238C6-EDC9-431C-B062-27BAF34CDE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78577" y="2994747"/>
            <a:ext cx="1800000" cy="720000"/>
          </a:xfrm>
        </p:spPr>
        <p:txBody>
          <a:bodyPr/>
          <a:lstStyle/>
          <a:p>
            <a:r>
              <a:rPr lang="en-US" dirty="0"/>
              <a:t>Track every enquiry / visitor &amp; follow-up effectively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6960D0-0A22-4E28-82F3-B9AA805E9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45466" y="1108725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325661-92B1-4FD6-80E6-C1A1C5F5B8B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02677" y="2360347"/>
            <a:ext cx="1800000" cy="3600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Online Admission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EAA895A-8A04-4C68-83A5-3E4F5209F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28677" y="2857547"/>
            <a:ext cx="1548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C294C-1590-42EF-AA55-43D984432B5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02677" y="2994747"/>
            <a:ext cx="1800000" cy="720000"/>
          </a:xfrm>
        </p:spPr>
        <p:txBody>
          <a:bodyPr/>
          <a:lstStyle/>
          <a:p>
            <a:r>
              <a:rPr lang="en-US" dirty="0"/>
              <a:t>Go fully paperless &amp; efficient on Admission process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EBBE7F-98BB-4059-8F15-7198C7DAC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21366" y="3759341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0E443A-F987-4A67-86AD-557D61E479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78577" y="5010963"/>
            <a:ext cx="1800000" cy="360000"/>
          </a:xfrm>
        </p:spPr>
        <p:txBody>
          <a:bodyPr/>
          <a:lstStyle/>
          <a:p>
            <a:r>
              <a:rPr lang="en-US" dirty="0"/>
              <a:t>Selection Process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DEE8591-D916-4064-8CD3-2AD3F759B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204577" y="5508163"/>
            <a:ext cx="1548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Direct or Via-Exam. Manage both types of admission easily.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92DD94-78B8-4911-A32B-3B174E29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23042" y="3759341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A562AA1-9ED1-4AA1-8F21-A53B5A69CB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02677" y="5010963"/>
            <a:ext cx="1800000" cy="3600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Zero Error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D2C94E-1924-4389-B84A-2828D610B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28677" y="5508163"/>
            <a:ext cx="1548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E0145E-8E4E-439B-A78F-92EC279B32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Full step-by-step monitoring reports, 100% accurate results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34C221-D094-445D-A8B7-0030E8165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FDCB443-E2E2-4B72-88BA-603572AEF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69" y="3973653"/>
            <a:ext cx="759416" cy="6793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F707B8-548F-4231-BFF9-9AA911300E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4" r="12528"/>
          <a:stretch/>
        </p:blipFill>
        <p:spPr>
          <a:xfrm>
            <a:off x="7570092" y="1305936"/>
            <a:ext cx="816969" cy="72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78B7051-7F8E-4A6A-9525-8810B00AA43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161" y="1299134"/>
            <a:ext cx="686774" cy="75343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6ABAD48-54D6-4B84-A1B7-12DF74C18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151" y="3973653"/>
            <a:ext cx="742896" cy="74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6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8B618502-6263-424A-824A-C269440BC6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000" y="395927"/>
            <a:ext cx="5472000" cy="271989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58C420A-3AEC-4BE5-BD90-C854A306696C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Academics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48293B-B086-4048-863C-47E7C4788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680728" y="5491163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C9E886-BD82-4757-912B-F7589A22164F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r>
              <a:rPr lang="en-US" dirty="0"/>
              <a:t>Easy Timetable Scheduling, Assignment sharing via mobile app, Question Bank and Automated QP Generator, Multiple Progress Reports and 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860339-31F7-4884-957E-5C40F818E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21366" y="1108725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D79B0F-EFCB-42B1-AEAE-0FE4763D44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78577" y="2360347"/>
            <a:ext cx="1800000" cy="3600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Timetable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C26E9A-3991-49A2-8D63-94C577E8A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204577" y="2857547"/>
            <a:ext cx="1548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0238C6-EDC9-431C-B062-27BAF34CDE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78577" y="2994747"/>
            <a:ext cx="1800000" cy="720000"/>
          </a:xfrm>
        </p:spPr>
        <p:txBody>
          <a:bodyPr/>
          <a:lstStyle/>
          <a:p>
            <a:r>
              <a:rPr lang="en-US" dirty="0"/>
              <a:t>Easy to complex timetable setting available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6960D0-0A22-4E28-82F3-B9AA805E9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45466" y="1108725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325661-92B1-4FD6-80E6-C1A1C5F5B8B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02677" y="2360347"/>
            <a:ext cx="1800000" cy="3600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Assignments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EAA895A-8A04-4C68-83A5-3E4F5209F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28677" y="2857547"/>
            <a:ext cx="1548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C294C-1590-42EF-AA55-43D984432B5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02677" y="2994747"/>
            <a:ext cx="1800000" cy="720000"/>
          </a:xfrm>
        </p:spPr>
        <p:txBody>
          <a:bodyPr/>
          <a:lstStyle/>
          <a:p>
            <a:r>
              <a:rPr lang="en-US" dirty="0"/>
              <a:t>HW &amp; CW assignments accessed via mobile apps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EBBE7F-98BB-4059-8F15-7198C7DAC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21366" y="3759341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0E443A-F987-4A67-86AD-557D61E479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78577" y="5010963"/>
            <a:ext cx="1800000" cy="360000"/>
          </a:xfrm>
        </p:spPr>
        <p:txBody>
          <a:bodyPr/>
          <a:lstStyle/>
          <a:p>
            <a:r>
              <a:rPr lang="en-US" dirty="0"/>
              <a:t>Assessments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DEE8591-D916-4064-8CD3-2AD3F759B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204577" y="5508163"/>
            <a:ext cx="1548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Question Bank and QP Generator helps assessment process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92DD94-78B8-4911-A32B-3B174E29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23042" y="3759341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A562AA1-9ED1-4AA1-8F21-A53B5A69CB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02677" y="5010963"/>
            <a:ext cx="1800000" cy="3600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Progress Reports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D2C94E-1924-4389-B84A-2828D610B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28677" y="5508163"/>
            <a:ext cx="1548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E0145E-8E4E-439B-A78F-92EC279B32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Fully automated multiple option progress reports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34C221-D094-445D-A8B7-0030E8165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E90F09B-C6CA-4FF0-97F9-DDCF305880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8"/>
          <a:stretch/>
        </p:blipFill>
        <p:spPr>
          <a:xfrm>
            <a:off x="7546590" y="1275403"/>
            <a:ext cx="850657" cy="7661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C2514AF-3836-4149-BE38-D0993B0B7D8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945" y="1329718"/>
            <a:ext cx="723892" cy="7238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CF193E-3FD2-4B86-87CA-2623D4C14A9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590" y="3885906"/>
            <a:ext cx="850657" cy="85065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5EA196-AEF7-4611-BAD6-A5FCCFDB740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158" y="3874417"/>
            <a:ext cx="738190" cy="88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88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8C420A-3AEC-4BE5-BD90-C854A306696C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Accounts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48293B-B086-4048-863C-47E7C4788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680728" y="5491163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C9E886-BD82-4757-912B-F7589A22164F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r>
              <a:rPr lang="en-US" dirty="0"/>
              <a:t>Anything about money gets covered on EPLUS : fees, concessions, hostel, transport, payroll, canteen, Assets &amp; Inventory… right </a:t>
            </a:r>
            <a:r>
              <a:rPr lang="en-US" dirty="0" err="1"/>
              <a:t>upto</a:t>
            </a:r>
            <a:r>
              <a:rPr lang="en-US" dirty="0"/>
              <a:t> P&amp;L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860339-31F7-4884-957E-5C40F818E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21366" y="1108725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D79B0F-EFCB-42B1-AEAE-0FE4763D44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78577" y="2360347"/>
            <a:ext cx="1800000" cy="3600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Fee Management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C26E9A-3991-49A2-8D63-94C577E8A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204577" y="2857547"/>
            <a:ext cx="1548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0238C6-EDC9-431C-B062-27BAF34CDE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78577" y="2994747"/>
            <a:ext cx="1800000" cy="720000"/>
          </a:xfrm>
        </p:spPr>
        <p:txBody>
          <a:bodyPr/>
          <a:lstStyle/>
          <a:p>
            <a:r>
              <a:rPr lang="en-US" dirty="0"/>
              <a:t>Manual to Online Fee Payment – all options readily available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6960D0-0A22-4E28-82F3-B9AA805E9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45466" y="1108725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325661-92B1-4FD6-80E6-C1A1C5F5B8B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32777" y="2360347"/>
            <a:ext cx="2192784" cy="3600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Transport &amp; Hostel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EAA895A-8A04-4C68-83A5-3E4F5209F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28677" y="2857547"/>
            <a:ext cx="1548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C294C-1590-42EF-AA55-43D984432B5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02677" y="2994747"/>
            <a:ext cx="1800000" cy="720000"/>
          </a:xfrm>
        </p:spPr>
        <p:txBody>
          <a:bodyPr/>
          <a:lstStyle/>
          <a:p>
            <a:r>
              <a:rPr lang="en-US" dirty="0"/>
              <a:t>Hostel &amp; Transport management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EBBE7F-98BB-4059-8F15-7198C7DAC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21366" y="3759341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0E443A-F987-4A67-86AD-557D61E479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78577" y="4993574"/>
            <a:ext cx="1930435" cy="360000"/>
          </a:xfrm>
        </p:spPr>
        <p:txBody>
          <a:bodyPr/>
          <a:lstStyle/>
          <a:p>
            <a:r>
              <a:rPr lang="en-US" dirty="0"/>
              <a:t>Asset Management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DEE8591-D916-4064-8CD3-2AD3F759B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204577" y="5508163"/>
            <a:ext cx="1548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Full asset &amp; </a:t>
            </a:r>
            <a:r>
              <a:rPr lang="en-US" dirty="0"/>
              <a:t>inventory management with QR code options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92DD94-78B8-4911-A32B-3B174E29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23042" y="3759341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A562AA1-9ED1-4AA1-8F21-A53B5A69CB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02677" y="5010963"/>
            <a:ext cx="1800000" cy="3600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Full Accounting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D2C94E-1924-4389-B84A-2828D610B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28677" y="5508163"/>
            <a:ext cx="1548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E0145E-8E4E-439B-A78F-92EC279B32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Full accounting with P&amp;L &amp; Balance Sheet options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34C221-D094-445D-A8B7-0030E8165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E5091A3-843B-4E4D-9805-7934F4FA434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76" y="1221818"/>
            <a:ext cx="914402" cy="9144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C6A0B4-6FE8-408C-87AB-0C478D3A46F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036" y="1232349"/>
            <a:ext cx="862379" cy="8623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EF46E3E-3742-4D14-9A69-54BDFDEC78E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76" y="3871353"/>
            <a:ext cx="830432" cy="8304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D4C1A77-557C-49B5-B6B0-A9049B4F1B5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918" y="3871353"/>
            <a:ext cx="901497" cy="901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AD78AD6-4FB1-48C5-A04D-6C30D2D2AC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853" y="412303"/>
            <a:ext cx="5492578" cy="262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2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8B618502-6263-424A-824A-C269440BC6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545" y="204733"/>
            <a:ext cx="5454777" cy="4202054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58C420A-3AEC-4BE5-BD90-C854A306696C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Administration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48293B-B086-4048-863C-47E7C4788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680728" y="5491163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C9E886-BD82-4757-912B-F7589A22164F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r>
              <a:rPr lang="en-US" dirty="0"/>
              <a:t>Full control on School operation which includes Integrated Website, Staff Management, Attendance (Manual &amp; Automated), Communication and Alerts 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860339-31F7-4884-957E-5C40F818E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21366" y="1108725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D79B0F-EFCB-42B1-AEAE-0FE4763D44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78577" y="2360347"/>
            <a:ext cx="1800000" cy="3600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Website Control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C26E9A-3991-49A2-8D63-94C577E8A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204577" y="2857547"/>
            <a:ext cx="1548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0238C6-EDC9-431C-B062-27BAF34CDE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78577" y="2994747"/>
            <a:ext cx="1800000" cy="720000"/>
          </a:xfrm>
        </p:spPr>
        <p:txBody>
          <a:bodyPr/>
          <a:lstStyle/>
          <a:p>
            <a:r>
              <a:rPr lang="en-US" dirty="0"/>
              <a:t>Fully integrated sites controlled by EPLUS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6960D0-0A22-4E28-82F3-B9AA805E9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45466" y="1108725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325661-92B1-4FD6-80E6-C1A1C5F5B8B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02677" y="2360347"/>
            <a:ext cx="1800000" cy="360000"/>
          </a:xfrm>
        </p:spPr>
        <p:txBody>
          <a:bodyPr/>
          <a:lstStyle/>
          <a:p>
            <a:r>
              <a:rPr lang="en-US" dirty="0"/>
              <a:t>Communication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EAA895A-8A04-4C68-83A5-3E4F5209F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28677" y="2857547"/>
            <a:ext cx="1548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C294C-1590-42EF-AA55-43D984432B5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02677" y="2994747"/>
            <a:ext cx="1800000" cy="720000"/>
          </a:xfrm>
        </p:spPr>
        <p:txBody>
          <a:bodyPr/>
          <a:lstStyle/>
          <a:p>
            <a:r>
              <a:rPr lang="en-US" dirty="0"/>
              <a:t>SMS, Email plus Automated Alerts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EBBE7F-98BB-4059-8F15-7198C7DAC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21366" y="3759341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0E443A-F987-4A67-86AD-557D61E479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86726" y="5010963"/>
            <a:ext cx="1891851" cy="360000"/>
          </a:xfrm>
        </p:spPr>
        <p:txBody>
          <a:bodyPr/>
          <a:lstStyle/>
          <a:p>
            <a:r>
              <a:rPr lang="en-US" dirty="0"/>
              <a:t>HR &amp; Leave </a:t>
            </a:r>
            <a:r>
              <a:rPr lang="en-US" dirty="0" err="1"/>
              <a:t>Mgmt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DEE8591-D916-4064-8CD3-2AD3F759B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204577" y="5508163"/>
            <a:ext cx="1548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Complete staff management right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upto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Payroll management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92DD94-78B8-4911-A32B-3B174E29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23042" y="3759341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A562AA1-9ED1-4AA1-8F21-A53B5A69CB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02677" y="5010963"/>
            <a:ext cx="1800000" cy="3600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Attendance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D2C94E-1924-4389-B84A-2828D610B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28677" y="5508163"/>
            <a:ext cx="1548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E0145E-8E4E-439B-A78F-92EC279B32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/>
              <a:t>OnMobile</a:t>
            </a:r>
            <a:r>
              <a:rPr lang="en-US" dirty="0"/>
              <a:t> Attendance using GPS </a:t>
            </a:r>
            <a:r>
              <a:rPr lang="en-US"/>
              <a:t>GeoFencing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34C221-D094-445D-A8B7-0030E8165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511CF87-9657-48F7-9073-890867EDE5C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874" y="3898173"/>
            <a:ext cx="836758" cy="8367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85C51BE-65ED-453D-86BC-D97FD89BE8F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27" y="3851946"/>
            <a:ext cx="952500" cy="9525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28C2E2F-3E25-4E0F-A8B6-CC38EFFEC0B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563" y="1260754"/>
            <a:ext cx="748028" cy="8103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FE75C51-DC6B-4471-8B44-228B88EA5B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874" y="1232811"/>
            <a:ext cx="838307" cy="83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73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90FE5B8-06C4-440B-A9C1-CD5726A32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What’s new in EPFUTURE</a:t>
            </a: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39ABEE2A-040D-4B91-8899-B3CC9E4AB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863999"/>
            <a:ext cx="11340000" cy="5338837"/>
          </a:xfrm>
        </p:spPr>
        <p:txBody>
          <a:bodyPr/>
          <a:lstStyle/>
          <a:p>
            <a:endParaRPr lang="en-IN" dirty="0"/>
          </a:p>
          <a:p>
            <a:pPr marL="0" indent="0">
              <a:buNone/>
            </a:pPr>
            <a:r>
              <a:rPr lang="en-IN" dirty="0">
                <a:solidFill>
                  <a:srgbClr val="00B050"/>
                </a:solidFill>
              </a:rPr>
              <a:t>FUTURISTIC APPROACH</a:t>
            </a:r>
          </a:p>
          <a:p>
            <a:r>
              <a:rPr lang="en-IN" dirty="0"/>
              <a:t>Moving over from Information Application to Decision Support System for all users!</a:t>
            </a:r>
          </a:p>
          <a:p>
            <a:r>
              <a:rPr lang="en-IN" dirty="0"/>
              <a:t>Focus on Increased security around the application</a:t>
            </a:r>
          </a:p>
          <a:p>
            <a:pPr lvl="1"/>
            <a:r>
              <a:rPr lang="en-IN" dirty="0"/>
              <a:t>QR Code based tracking of every print activity</a:t>
            </a:r>
          </a:p>
          <a:p>
            <a:pPr lvl="1"/>
            <a:r>
              <a:rPr lang="en-IN" dirty="0"/>
              <a:t>Access trackers now with Management team as well</a:t>
            </a:r>
          </a:p>
          <a:p>
            <a:r>
              <a:rPr lang="en-IN" dirty="0"/>
              <a:t>More flexible user roles – Schools can create their own roles for special staff. In any case, we have added two critical roles :   Relationship Manager role  &amp; Principal/head teacher role</a:t>
            </a:r>
          </a:p>
          <a:p>
            <a:pPr lvl="1"/>
            <a:r>
              <a:rPr lang="en-IN" dirty="0"/>
              <a:t>Schools can add additional modules /pages for individual use based on schools own convenience</a:t>
            </a:r>
          </a:p>
          <a:p>
            <a:r>
              <a:rPr lang="en-IN" dirty="0"/>
              <a:t>Mobile Notification Alerts for all critical messages ( HW, CW, Mobile Alerts) for all App users!</a:t>
            </a:r>
          </a:p>
          <a:p>
            <a:pPr lvl="1"/>
            <a:r>
              <a:rPr lang="en-IN" dirty="0"/>
              <a:t>Using Google Firebase service, we have adopted automated alerts for all the critical messages that are being sent.</a:t>
            </a:r>
          </a:p>
          <a:p>
            <a:pPr marL="0" indent="0">
              <a:buNone/>
            </a:pPr>
            <a:endParaRPr lang="en-IN" dirty="0"/>
          </a:p>
          <a:p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A3ED03-FD9A-41E1-A566-AE1FC9C63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91320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at Pitch Decks - Technology">
      <a:dk1>
        <a:sysClr val="windowText" lastClr="000000"/>
      </a:dk1>
      <a:lt1>
        <a:sysClr val="window" lastClr="FFFFFF"/>
      </a:lt1>
      <a:dk2>
        <a:srgbClr val="12121E"/>
      </a:dk2>
      <a:lt2>
        <a:srgbClr val="F2F2F2"/>
      </a:lt2>
      <a:accent1>
        <a:srgbClr val="00B0F0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ECCF3"/>
      </a:hlink>
      <a:folHlink>
        <a:srgbClr val="7F7F7F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33781529_Tech pitch deck_RVA_v5" id="{A2EB78D0-E53B-4F6A-BDEB-161D0EE79897}" vid="{43D59DC8-94C0-4D1D-B6DD-8A7938E09C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at Pitch Decks - Technology">
    <a:dk1>
      <a:sysClr val="windowText" lastClr="000000"/>
    </a:dk1>
    <a:lt1>
      <a:sysClr val="window" lastClr="FFFFFF"/>
    </a:lt1>
    <a:dk2>
      <a:srgbClr val="12121E"/>
    </a:dk2>
    <a:lt2>
      <a:srgbClr val="F2F2F2"/>
    </a:lt2>
    <a:accent1>
      <a:srgbClr val="00B0F0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ECCF3"/>
    </a:hlink>
    <a:folHlink>
      <a:srgbClr val="7F7F7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C0BFDF-D948-4F4A-854E-477525F5779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513094F6-5ADD-4195-AF81-00AF033C96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E3E58C-5E8A-4781-9921-C2B23BC09EB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tf33781529_win32</Template>
  <TotalTime>31568</TotalTime>
  <Words>1050</Words>
  <Application>Microsoft Office PowerPoint</Application>
  <PresentationFormat>Widescreen</PresentationFormat>
  <Paragraphs>195</Paragraphs>
  <Slides>37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Times New Roman</vt:lpstr>
      <vt:lpstr>Trebuchet MS</vt:lpstr>
      <vt:lpstr>Office Theme</vt:lpstr>
      <vt:lpstr>PowerPoint Presentation</vt:lpstr>
      <vt:lpstr>The Numbers speak for itself !</vt:lpstr>
      <vt:lpstr>The EPFUTURE Advantage!</vt:lpstr>
      <vt:lpstr>Comprehensive Solution!</vt:lpstr>
      <vt:lpstr>Admissions</vt:lpstr>
      <vt:lpstr>Academics</vt:lpstr>
      <vt:lpstr>Accounts</vt:lpstr>
      <vt:lpstr>Administration</vt:lpstr>
      <vt:lpstr>What’s new in EPFUTURE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new in EPFUTURE</vt:lpstr>
      <vt:lpstr>PowerPoint Presentation</vt:lpstr>
      <vt:lpstr>PowerPoint Presentation</vt:lpstr>
      <vt:lpstr>PowerPoint Presentation</vt:lpstr>
      <vt:lpstr>What’s new in EPFUTURE</vt:lpstr>
      <vt:lpstr>PowerPoint Presentation</vt:lpstr>
      <vt:lpstr>PowerPoint Presentation</vt:lpstr>
      <vt:lpstr>PowerPoint Presentation</vt:lpstr>
      <vt:lpstr>PowerPoint Presentation</vt:lpstr>
      <vt:lpstr>What’s new in EPFUTURE</vt:lpstr>
      <vt:lpstr>PowerPoint Presentation</vt:lpstr>
      <vt:lpstr>Your constant companion!</vt:lpstr>
      <vt:lpstr>What’s new in EPFUTURE</vt:lpstr>
      <vt:lpstr>Outstanding Features !</vt:lpstr>
      <vt:lpstr>Your constant companion!</vt:lpstr>
      <vt:lpstr>Mobile Apps that keeps everyone Informed!</vt:lpstr>
      <vt:lpstr>Fun Zone on EPFUTURE !</vt:lpstr>
      <vt:lpstr>Integrated Websites via EPFUTURE!</vt:lpstr>
      <vt:lpstr>Online Fee Collections</vt:lpstr>
      <vt:lpstr>Online Classes &amp; Exams</vt:lpstr>
      <vt:lpstr>Reward performances !</vt:lpstr>
      <vt:lpstr>Analysis &amp; Feedback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Always a step ahead on School Management</dc:title>
  <dc:creator>Aravind Santhanam</dc:creator>
  <cp:lastModifiedBy>Aravind Santhanam</cp:lastModifiedBy>
  <cp:revision>67</cp:revision>
  <dcterms:created xsi:type="dcterms:W3CDTF">2020-10-27T09:07:00Z</dcterms:created>
  <dcterms:modified xsi:type="dcterms:W3CDTF">2022-06-27T05:42:14Z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